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08" r:id="rId1"/>
    <p:sldMasterId id="2147485924" r:id="rId2"/>
  </p:sldMasterIdLst>
  <p:notesMasterIdLst>
    <p:notesMasterId r:id="rId10"/>
  </p:notesMasterIdLst>
  <p:handoutMasterIdLst>
    <p:handoutMasterId r:id="rId11"/>
  </p:handoutMasterIdLst>
  <p:sldIdLst>
    <p:sldId id="739" r:id="rId3"/>
    <p:sldId id="945" r:id="rId4"/>
    <p:sldId id="943" r:id="rId5"/>
    <p:sldId id="957" r:id="rId6"/>
    <p:sldId id="959" r:id="rId7"/>
    <p:sldId id="958" r:id="rId8"/>
    <p:sldId id="918" r:id="rId9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34922" indent="12222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71433" indent="242859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07936" indent="363498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42858" indent="48571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71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85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000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143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EAEFF7"/>
    <a:srgbClr val="FF0000"/>
    <a:srgbClr val="41719C"/>
    <a:srgbClr val="0070C0"/>
    <a:srgbClr val="0000FF"/>
    <a:srgbClr val="A7D9FF"/>
    <a:srgbClr val="78C8E8"/>
    <a:srgbClr val="FD5E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9086" autoAdjust="0"/>
  </p:normalViewPr>
  <p:slideViewPr>
    <p:cSldViewPr snapToGrid="0">
      <p:cViewPr varScale="1">
        <p:scale>
          <a:sx n="74" d="100"/>
          <a:sy n="74" d="100"/>
        </p:scale>
        <p:origin x="43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55" y="11"/>
            <a:ext cx="2946343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A9261-763F-4595-9D33-6831CE5AAF44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0394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55" y="9430394"/>
            <a:ext cx="2946343" cy="496253"/>
          </a:xfrm>
          <a:prstGeom prst="rect">
            <a:avLst/>
          </a:prstGeom>
        </p:spPr>
        <p:txBody>
          <a:bodyPr vert="horz" wrap="square" lIns="91185" tIns="45591" rIns="91185" bIns="455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8A7210-4702-46C9-8FD7-D6E098149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5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55" y="5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45" y="4715202"/>
            <a:ext cx="5440993" cy="4469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1979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55" y="9431979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F80509-AA4E-4882-A556-F406AECDC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4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34922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7143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0793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4285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80229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16276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2321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88363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5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8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2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3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1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2"/>
            <a:ext cx="12192000" cy="78244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226494"/>
            <a:ext cx="425451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455840"/>
            <a:ext cx="12192000" cy="10371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39"/>
              <a:ext cx="9144000" cy="158622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61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18" y="202160"/>
            <a:ext cx="10808777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1" y="6415617"/>
            <a:ext cx="338667" cy="177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CCCF8E5E-4DA3-4C04-B9A1-73317D1DC9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4"/>
            <a:ext cx="12192000" cy="57143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2" y="40229"/>
            <a:ext cx="423333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669619"/>
            <a:ext cx="12192000" cy="103716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41"/>
              <a:ext cx="9144000" cy="158618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59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145" y="-5993"/>
            <a:ext cx="11527171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57153" y="661458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4C6B4B4A-1339-4407-A702-0BADBB9C54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6457951"/>
            <a:ext cx="12192000" cy="101600"/>
            <a:chOff x="0" y="6404550"/>
            <a:chExt cx="9144000" cy="457200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0" y="65569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0" y="67093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449053" y="6417740"/>
            <a:ext cx="338667" cy="17991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FE537291-44B3-40FF-9E07-2A1A31F5BC62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EAEE"/>
            </a:gs>
            <a:gs pos="12000">
              <a:srgbClr val="F6F7F9"/>
            </a:gs>
            <a:gs pos="22000">
              <a:srgbClr val="E9EAEE"/>
            </a:gs>
            <a:gs pos="34000">
              <a:srgbClr val="E9EAEE"/>
            </a:gs>
            <a:gs pos="42999">
              <a:srgbClr val="F6F7F9"/>
            </a:gs>
            <a:gs pos="59000">
              <a:srgbClr val="E9EAEE"/>
            </a:gs>
            <a:gs pos="69000">
              <a:srgbClr val="FAFAFA"/>
            </a:gs>
            <a:gs pos="78999">
              <a:srgbClr val="E9EAEE"/>
            </a:gs>
            <a:gs pos="87161">
              <a:srgbClr val="E9EAEE"/>
            </a:gs>
            <a:gs pos="94000">
              <a:srgbClr val="F6F7F9"/>
            </a:gs>
            <a:gs pos="100000">
              <a:srgbClr val="F6F7F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91044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8208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47312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96416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8235" indent="-36823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97844" indent="-30686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27452" indent="-24549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718434" indent="-2454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209411" indent="-2454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700728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91763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82804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173846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91044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082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12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16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189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24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285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328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23.12.2022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930" r:id="rId6"/>
    <p:sldLayoutId id="2147485931" r:id="rId7"/>
    <p:sldLayoutId id="2147485932" r:id="rId8"/>
    <p:sldLayoutId id="2147485933" r:id="rId9"/>
    <p:sldLayoutId id="2147485934" r:id="rId10"/>
    <p:sldLayoutId id="2147485935" r:id="rId11"/>
    <p:sldLayoutId id="21474859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2438411" y="139701"/>
            <a:ext cx="7260167" cy="65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454" tIns="21750" rIns="43454" bIns="21750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4" y="133361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8331160" y="4915732"/>
            <a:ext cx="3761986" cy="11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901" tIns="31954" rIns="63901" bIns="31954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начальник </a:t>
            </a:r>
            <a:r>
              <a:rPr lang="ru-RU" sz="1400" b="1" dirty="0">
                <a:solidFill>
                  <a:schemeClr val="bg1"/>
                </a:solidFill>
              </a:rPr>
              <a:t>отдела государственной инспекции по маломерным судам </a:t>
            </a:r>
            <a:r>
              <a:rPr lang="ru-RU" sz="1400" b="1" dirty="0" smtClean="0">
                <a:solidFill>
                  <a:schemeClr val="bg1"/>
                </a:solidFill>
              </a:rPr>
              <a:t>Управления безопасности людей на водных объектах </a:t>
            </a:r>
            <a:r>
              <a:rPr lang="ru-RU" sz="1400" b="1" dirty="0">
                <a:solidFill>
                  <a:schemeClr val="bg1"/>
                </a:solidFill>
              </a:rPr>
              <a:t>МЧС </a:t>
            </a:r>
            <a:r>
              <a:rPr lang="ru-RU" sz="1400" b="1" dirty="0" smtClean="0">
                <a:solidFill>
                  <a:schemeClr val="bg1"/>
                </a:solidFill>
              </a:rPr>
              <a:t>России</a:t>
            </a:r>
          </a:p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А.И. Печенин</a:t>
            </a:r>
            <a:endParaRPr lang="ru-RU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0" y="1474694"/>
            <a:ext cx="12192000" cy="20689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6" tIns="49117" rIns="98206" bIns="49117">
            <a:spAutoFit/>
          </a:bodyPr>
          <a:lstStyle/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«Профилактика гибели детей на водных объектах </a:t>
            </a: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в зимнем периоде»</a:t>
            </a:r>
            <a:endParaRPr lang="ru-RU" sz="3200" b="1" dirty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3" y="5249382"/>
            <a:ext cx="1327041" cy="132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ИНФОРМАЦИЯ О ПРОИСШЕСТВИЯХ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10" y="968648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периода ледостава 2022 года на водных объектах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произошло:</a:t>
            </a:r>
          </a:p>
        </p:txBody>
      </p:sp>
      <p:pic>
        <p:nvPicPr>
          <p:cNvPr id="6" name="Picture 5" descr="F:\kisspng-motor-boats-computer-icons-ship-boating-transparent-png-boats-5ab0c91be1b535.37658923152153525992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>
                        <a14:foregroundMark x1="37444" y1="42308" x2="37444" y2="4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01" flipH="1">
            <a:off x="440631" y="3024130"/>
            <a:ext cx="2164066" cy="13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990050" y="3303153"/>
            <a:ext cx="961797" cy="848681"/>
            <a:chOff x="13484847" y="1570943"/>
            <a:chExt cx="980724" cy="111674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1954" y1="37954" x2="51954" y2="379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484847" y="1570943"/>
              <a:ext cx="552091" cy="98980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2280" y1="35314" x2="52280" y2="353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913480" y="1697883"/>
              <a:ext cx="552091" cy="98980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0" name="Picture 3" descr="F:\иконки для буклета\спасенный на пожаре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3" l="0" r="100000">
                        <a14:foregroundMark x1="52222" y1="31196" x2="52222" y2="31196"/>
                        <a14:foregroundMark x1="39556" y1="65543" x2="39556" y2="65543"/>
                        <a14:foregroundMark x1="51889" y1="71630" x2="51889" y2="71630"/>
                        <a14:foregroundMark x1="57556" y1="81848" x2="57556" y2="81848"/>
                        <a14:foregroundMark x1="40111" y1="84891" x2="40111" y2="84891"/>
                        <a14:foregroundMark x1="56222" y1="60543" x2="56222" y2="60543"/>
                        <a14:foregroundMark x1="63778" y1="52826" x2="63778" y2="52826"/>
                        <a14:foregroundMark x1="44889" y1="48043" x2="44889" y2="48043"/>
                        <a14:foregroundMark x1="34111" y1="48043" x2="34111" y2="48043"/>
                        <a14:foregroundMark x1="28222" y1="38696" x2="28222" y2="38696"/>
                        <a14:foregroundMark x1="48222" y1="18478" x2="48222" y2="18478"/>
                        <a14:foregroundMark x1="52556" y1="7500" x2="52556" y2="7500"/>
                        <a14:foregroundMark x1="47444" y1="6957" x2="47444" y2="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970" y="3222375"/>
            <a:ext cx="1054862" cy="7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393" y="2289320"/>
            <a:ext cx="276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Всего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происшествий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772" y="4518888"/>
            <a:ext cx="2284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307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252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3814" y="2104655"/>
            <a:ext cx="1561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Погибло детей со льда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21301" y="2232230"/>
            <a:ext cx="210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Спасено детей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7166" y="4518888"/>
            <a:ext cx="1836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21808" y="4518888"/>
            <a:ext cx="1873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12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13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" y="0"/>
            <a:ext cx="10614417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ПРЕБЫВАНИЯ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3</a:t>
            </a:fld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67" y="792260"/>
            <a:ext cx="115527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условием безопасного пребывания человека на льду является соответствие толщины льда прилагаемой нагрузке: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одного человека не менее 7 см;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толщина льда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одиночного катания на коньках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 а для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массового катания 25 см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совершения пешей переправы 15 см и 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проезда автомобилей не менее 30 см.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безопасного пребывания человека в воде: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+24°С время безопасного пребывания 7-9 часов,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+5 - +15°С - от 3,5 часов до 4,5 часов;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температура воды +2 - +3°С оказывается смертельной для человека через 10-15 мин;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-2°С – смерть может наступить через 5-8 мин.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льда: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прочный: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прозрачный лёд с зеленоватым или синеватым оттенком;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открытом бесснежном пространстве лёд всегда толще.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онкий (опасный):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цвет льда молочно-мутный, серый лёд, обычно ноздреватый и пористый, такой лёд обрушивается без предупреждающего потрескивания;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лёд, покрытый снегом (снег, выпавший на только что образовавшийся лёд, помимо того, что маскирует полыньи, замедляет рост ледяного покрова);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 более тонок на течении, особенно быстром, на глубоких и открытых для ветра местах; над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торфяным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дном; у болотистых берегов; в местах выхода подводных ключей; под мостами; в узких протоках; вблизи мест сброса в водоемы теплых и горячих вод промышленных и коммунальных предприятий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у работающих гидротехнических сооружений;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местах, где растет камыш, тростник и другие водные растения.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233" y="5652826"/>
            <a:ext cx="11319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алкогольного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опьянения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прыгать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точке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образовался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быстрым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43" y="1129312"/>
            <a:ext cx="2231898" cy="1436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2565436"/>
            <a:ext cx="2678861" cy="14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ПРАВИЛА БЕЗОПАСНОСТИ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4</a:t>
            </a:fld>
            <a:endParaRPr lang="ru-RU" dirty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5" y="822225"/>
            <a:ext cx="10272582" cy="56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ДЕЛАТЬ, ЕСЛИ ВЫ ПРОВАЛИЛИСЬ ПОД ЛЕД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667" y="990600"/>
            <a:ext cx="671545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паниковать;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 резких движений, стабилизировать дыхание;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раскинуть руки в стороны и постараться зацепиться за кромку льда, чтобы не погрузиться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головой;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перебраться к тому краю полыньи, где течение не увлечет Вас под лед;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Попытаться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осторожно, не обламывая кромку, без резких движений, наползая грудью, лечь на край льда, забросить на него одну, а затем и другую ногу.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 выдержал, медленно, откатиться от кромки и ползти к берегу; передвигаться нужно в ту сторону, откуда пришли, ведь там лед уже проверен на прочность.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52" y="1467778"/>
            <a:ext cx="5264882" cy="40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ОФИЦИАЛЬНЫЙ ИНТЕРНЕТ-ПОРТАЛ МЧС РОССИИ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6</a:t>
            </a:fld>
            <a:endParaRPr lang="ru-RU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67" y="1326360"/>
            <a:ext cx="113199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информацией по правилам поведения на льду можно ознакомиться на сайте МЧС России по адресу: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https://mchs.gov.ru/deyatelnost/bezopasnost-grazhdan/pravila-povedeniya-na-ldu-i-vyezd-na-perepravu_7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320272" y="139700"/>
            <a:ext cx="10929825" cy="6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455" tIns="21751" rIns="43455" bIns="21751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7" y="133362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320270" y="2924944"/>
            <a:ext cx="11367356" cy="5608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8" tIns="49119" rIns="98208" bIns="49119">
            <a:spAutoFit/>
          </a:bodyPr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000" b="1" dirty="0">
              <a:ln w="12700" cap="sq">
                <a:noFill/>
                <a:round/>
              </a:ln>
              <a:solidFill>
                <a:prstClr val="white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0" y="5271058"/>
            <a:ext cx="1349875" cy="1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42527</TotalTime>
  <Words>576</Words>
  <Application>Microsoft Office PowerPoint</Application>
  <PresentationFormat>Широкоэкранный</PresentationFormat>
  <Paragraphs>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1_Оформление по умолчанию</vt:lpstr>
      <vt:lpstr>Тема Office</vt:lpstr>
      <vt:lpstr>Презентация PowerPoint</vt:lpstr>
      <vt:lpstr>ИНФОРМАЦИЯ О ПРОИСШЕСТВИЯХ</vt:lpstr>
      <vt:lpstr>ОСОБЕННОСТИ ПРЕБЫВАНИЯ НА ЛЬДУ</vt:lpstr>
      <vt:lpstr>ПРАВИЛА БЕЗОПАСНОСТИ НА ЛЬДУ</vt:lpstr>
      <vt:lpstr>ЧТО ДЕЛАТЬ, ЕСЛИ ВЫ ПРОВАЛИЛИСЬ ПОД ЛЕД</vt:lpstr>
      <vt:lpstr>ОФИЦИАЛЬНЫЙ ИНТЕРНЕТ-ПОРТАЛ МЧС РОССИИ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2192</cp:revision>
  <cp:lastPrinted>2021-09-02T09:26:07Z</cp:lastPrinted>
  <dcterms:created xsi:type="dcterms:W3CDTF">2012-08-30T13:06:00Z</dcterms:created>
  <dcterms:modified xsi:type="dcterms:W3CDTF">2022-12-23T06:19:33Z</dcterms:modified>
</cp:coreProperties>
</file>